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5"/>
  </p:notesMasterIdLst>
  <p:sldIdLst>
    <p:sldId id="256" r:id="rId2"/>
    <p:sldId id="257" r:id="rId3"/>
    <p:sldId id="281" r:id="rId4"/>
    <p:sldId id="258" r:id="rId5"/>
    <p:sldId id="263" r:id="rId6"/>
    <p:sldId id="294" r:id="rId7"/>
    <p:sldId id="280" r:id="rId8"/>
    <p:sldId id="284" r:id="rId9"/>
    <p:sldId id="295" r:id="rId10"/>
    <p:sldId id="291" r:id="rId11"/>
    <p:sldId id="287" r:id="rId12"/>
    <p:sldId id="296" r:id="rId13"/>
    <p:sldId id="288" r:id="rId14"/>
  </p:sldIdLst>
  <p:sldSz cx="12192000" cy="6858000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67"/>
    <p:restoredTop sz="94676"/>
  </p:normalViewPr>
  <p:slideViewPr>
    <p:cSldViewPr snapToGrid="0">
      <p:cViewPr varScale="1">
        <p:scale>
          <a:sx n="101" d="100"/>
          <a:sy n="101" d="100"/>
        </p:scale>
        <p:origin x="87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4ED175-FE39-4C49-8963-6DA825098167}" type="datetimeFigureOut">
              <a:rPr lang="es-ES_tradnl" smtClean="0"/>
              <a:t>28/10/24</a:t>
            </a:fld>
            <a:endParaRPr lang="es-ES_tradn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_tradn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_tradn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456643B-F24F-0340-A330-456AF974A66C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627074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80368223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12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6605485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9953552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3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1071799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5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67910814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6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80668692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7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52580409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8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40234243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9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0976566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10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589311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_tradn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B456643B-F24F-0340-A330-456AF974A66C}" type="slidenum">
              <a:rPr lang="es-ES_tradnl" smtClean="0"/>
              <a:t>11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4145148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05CA03-88A7-267D-DAD3-12AE389138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B6EACDA-2A67-89FE-1AD8-243492AA058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3C759ED-0323-6118-C56A-A9B010A604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1A9311-FAD8-CD49-A52E-5BA8184C001A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AA208364-3428-9D33-5A72-D65C8DDF4C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79B120C-331A-34F4-71E2-2CC92D5C1A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970782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3D0A291-6893-73AE-855D-1D3BA2891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8D465CE-9E26-58D5-E09A-AEC504C4DFA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71E3AA2-3FE1-58F0-9AC1-C316814474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1CE2F8-1874-CB4F-A521-18E66E1D01CD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4787514-CA4F-7C2A-804A-40F0AF9249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CFFA61-07A1-FE73-631C-AF8F155E1F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7657256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0F487EA5-75DA-D946-4A2E-8A24A7E69A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9D855244-B134-D209-EE4B-242D9FE6786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FE7600A-5113-F9DE-E6D6-892C74D84D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08FD2-7600-084C-B0CE-643A7BC19AEB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DAA232-2643-FA3F-5811-1039913EBF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29EAAD34-2250-4C7B-E6D9-5795122702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68401167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1D0FFA5-DFB2-21BA-8901-89F79C115C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C068F96-FFD7-A3BB-1A9D-F0B45DEAD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45D3D01-2590-B60E-2D9D-EEC6F04137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5F986B-7D28-B64A-A592-A780DA2C35E6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7285351-276A-FD3C-5198-AFE0B3E0DA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4327726-C5ED-EB21-EE99-4EECA3342D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40306640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E0F18E3-BABE-C7B5-981D-2A7D056D7E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FDCA60FF-DE88-D5F5-9478-6757A09D6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07D8CE9F-E815-CE8D-5527-13B45504BA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405288-B2FC-7E4F-893A-13E0A3C59859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08C61FB-D577-5F7A-6E57-4BCB3DC7D5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DDBC6FF-027E-792E-30B8-317F3725F6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6241423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B192116-2639-C625-42DF-2E9BA966A1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F10FA8D-D813-3189-80A3-F98819C009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F2E0ACFC-456F-DE42-1D7B-273669CD34E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DFE00E60-9E18-0BA4-90E3-D2399144C7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E72857-D237-DF49-9A3D-88FA3C7A4706}" type="datetime1">
              <a:rPr lang="es-ES" smtClean="0"/>
              <a:t>28/10/24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96EC77C-5572-E6C4-7D86-AE8EE266B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F417F29-4119-51F3-EE15-83113A2DF6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2683818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39BE5B-8F5D-B306-4B80-6F052B5E69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2829D321-AC4C-F1BF-AE01-38708C8CE02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4A20F6D9-9AA3-08E5-CC56-63C23A5BDF7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16068517-22F8-24A3-9D7D-E757FF3D6FE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783CAD47-C0AC-C351-5802-C5E3C51796C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3D981EE4-07BE-A18F-9F7B-516654F8D7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BCE0B-1FA3-8D49-8291-7A6ABA486A65}" type="datetime1">
              <a:rPr lang="es-ES" smtClean="0"/>
              <a:t>28/10/24</a:t>
            </a:fld>
            <a:endParaRPr lang="es-ES_tradn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71506272-EC0F-1E0D-854C-E53399466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0377781E-2B43-FD55-2AEB-480D8C0750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19171649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D41B84A-53BE-C4C9-60F3-E67F1DF0D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E3CC83BD-295D-547C-F53A-50057C082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2A2CAE-FF73-D341-BD85-5B2A896901CF}" type="datetime1">
              <a:rPr lang="es-ES" smtClean="0"/>
              <a:t>28/10/24</a:t>
            </a:fld>
            <a:endParaRPr lang="es-ES_tradn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F6354785-0C13-FDF5-FA80-B4603918E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E0C0E2FD-85C9-F56C-8817-14F7D14A9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0965867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4E66C97-C54D-A559-FFD8-850AF4C5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DADA97-00E5-3444-94DB-DDD4EF2721FE}" type="datetime1">
              <a:rPr lang="es-ES" smtClean="0"/>
              <a:t>28/10/24</a:t>
            </a:fld>
            <a:endParaRPr lang="es-ES_tradn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1A23C92-B252-9951-F07A-C1EE736452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2D67BEAC-6407-6CA3-4DDE-11B05288BC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5646774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2556048-8D88-3D9D-D6A1-1618BC56ED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935DEDC-69C1-2DCB-E169-D2233FD167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37E3DE6-87C7-4DCC-C9D0-01BB158A302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E364D1F-F732-4DCA-A494-761F24893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E85AC-5C88-1E43-A153-4F46DC76D57D}" type="datetime1">
              <a:rPr lang="es-ES" smtClean="0"/>
              <a:t>28/10/24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5BBCF3A-623B-5666-7E76-53A90B6CA8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492389F5-B0F8-F491-446A-98A0092160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37415543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1F7834E-415E-54EB-2CC9-4AA111FD1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37A167FB-488F-F089-C744-ACB3EE1F91E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_tradn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9A719E8-3BFD-19B7-488D-D73006B09E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502A60A-06D7-1280-2D04-325BED1906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033572-A3EF-DE4D-A5DB-ABE4E449E423}" type="datetime1">
              <a:rPr lang="es-ES" smtClean="0"/>
              <a:t>28/10/24</a:t>
            </a:fld>
            <a:endParaRPr lang="es-ES_tradn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618AFC73-DD0F-4CF5-41F6-D79A143AC1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_tradn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38D278A1-DA65-F2A3-B02D-0768F5566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9549992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1696DD3-3703-DE21-698C-3C0FB0B821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ES_tradn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94A46A69-2367-1472-2F64-8B7852865B9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ES_tradn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FA76A3C-5B23-65E3-91C5-488AB244B0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0577C5-EB70-2246-B35D-8E1629ED2A00}" type="datetime1">
              <a:rPr lang="es-ES" smtClean="0"/>
              <a:t>28/10/24</a:t>
            </a:fld>
            <a:endParaRPr lang="es-ES_tradn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6E9423D-9C98-C97C-CDA7-59823E06644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_tradn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94E2EDC6-0DDE-CB8E-98B3-869926C1EC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1704AA-5FDF-6A49-863E-EE6CF7365AEA}" type="slidenum">
              <a:rPr lang="es-ES_tradnl" smtClean="0"/>
              <a:t>‹Nº›</a:t>
            </a:fld>
            <a:endParaRPr lang="es-ES_tradnl"/>
          </a:p>
        </p:txBody>
      </p:sp>
    </p:spTree>
    <p:extLst>
      <p:ext uri="{BB962C8B-B14F-4D97-AF65-F5344CB8AC3E}">
        <p14:creationId xmlns:p14="http://schemas.microsoft.com/office/powerpoint/2010/main" val="5409971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DA43B7F-DCCA-3D59-F69E-DAF9672418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63385" y="1119704"/>
            <a:ext cx="10265229" cy="2387600"/>
          </a:xfrm>
        </p:spPr>
        <p:txBody>
          <a:bodyPr>
            <a:normAutofit/>
          </a:bodyPr>
          <a:lstStyle/>
          <a:p>
            <a:b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</a:br>
            <a:r>
              <a:rPr lang="es-ES" sz="2400" b="1" kern="100" dirty="0">
                <a:solidFill>
                  <a:schemeClr val="accent1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COLABORACIÓN </a:t>
            </a:r>
            <a:r>
              <a:rPr lang="es-ES" sz="2400" b="1" kern="10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Y ALIANZAS ESTRATÉGICAS</a:t>
            </a:r>
            <a:br>
              <a:rPr lang="es-ES" sz="8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br>
              <a:rPr lang="es-ES" sz="800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br>
              <a:rPr lang="es-ES" sz="1800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</a:b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RESUMEN EJECUTIVO DEL PROYECTO</a:t>
            </a:r>
            <a:br>
              <a:rPr lang="es-ES" sz="1800" b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</a:rPr>
            </a:br>
            <a:endParaRPr lang="es-ES_tradnl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A22D4B15-93BE-1223-A22F-B64AA0E98A5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CuadroTexto 6">
            <a:extLst>
              <a:ext uri="{FF2B5EF4-FFF2-40B4-BE49-F238E27FC236}">
                <a16:creationId xmlns:a16="http://schemas.microsoft.com/office/drawing/2014/main" id="{3660363B-C481-7B67-26E3-AA93A66006C6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9C3ED784-13E9-8412-D324-5CCF6CF3F916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5" name="Imagen 4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1CCE0C7-46EA-D54D-DF30-68875932E10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  <p:sp>
        <p:nvSpPr>
          <p:cNvPr id="9" name="Subtítulo 2">
            <a:extLst>
              <a:ext uri="{FF2B5EF4-FFF2-40B4-BE49-F238E27FC236}">
                <a16:creationId xmlns:a16="http://schemas.microsoft.com/office/drawing/2014/main" id="{CF1A2FCB-C3E4-E0C9-82F9-B0750E6113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/>
          <a:p>
            <a:r>
              <a:rPr lang="es-ES_tradnl" sz="4400" b="1" dirty="0">
                <a:latin typeface="Source Sans Pro" panose="020B0503030403020204" pitchFamily="34" charset="0"/>
                <a:ea typeface="Source Sans Pro" panose="020B0503030403020204" pitchFamily="34" charset="0"/>
              </a:rPr>
              <a:t>NOMBRE DE LA EMPRESA</a:t>
            </a:r>
          </a:p>
        </p:txBody>
      </p:sp>
    </p:spTree>
    <p:extLst>
      <p:ext uri="{BB962C8B-B14F-4D97-AF65-F5344CB8AC3E}">
        <p14:creationId xmlns:p14="http://schemas.microsoft.com/office/powerpoint/2010/main" val="1282225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Datos cuantitativos y cualitativos sobre las reducciones de emisiones de Alcance 3 y otros logros alcanzados gracias a las colaboraciones o alianzas estratégicas.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10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7. Resultados y Medición del Impacto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ADCD921-4D80-9CE0-64D9-DF894DD47FB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0083EE0-757F-A8C7-12A4-A507DB2DBD83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323DA5-1D42-CC8B-A72D-BE5C6A4693F4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0798DE29-5EEE-039A-33EC-DFCE4454177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61460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Evidencia sobre cómo se asegura la continuidad y sostenibilidad de la colaboración o alianza en el tiempo.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11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8. Compromiso a Largo Plazo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26D15-4C8F-0009-2BC7-67684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08A04CD-A83F-D4C0-26DC-CBF8B11DC6B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82C1F4-83BB-E422-75A5-22CED905FC2C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F925EA2-FB2E-2082-A409-7037A7112FD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778791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673104"/>
            <a:ext cx="11553247" cy="641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Pueden incluirse estudios, informes, gráficos, </a:t>
            </a:r>
            <a:r>
              <a:rPr lang="es-ES" sz="160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link a videos, 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certificaciones o cualquier otro documento relevante, relativo al Alcance 3, que respalde la solicitud.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12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9. </a:t>
            </a:r>
            <a:r>
              <a:rPr lang="es-ES" sz="1600" b="1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Anexos</a:t>
            </a:r>
            <a:endParaRPr lang="es-ES" sz="1600" b="1" dirty="0">
              <a:solidFill>
                <a:srgbClr val="FFFFFF"/>
              </a:solidFill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C0426D15-4C8F-0009-2BC7-6768479A1B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908A04CD-A83F-D4C0-26DC-CBF8B11DC6B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5382C1F4-83BB-E422-75A5-22CED905FC2C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937EF967-C5C2-3552-BDE0-B907B684179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564123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13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10. Declaración de Veracidad</a:t>
            </a:r>
          </a:p>
        </p:txBody>
      </p:sp>
      <p:sp>
        <p:nvSpPr>
          <p:cNvPr id="3" name="CuadroTexto 2">
            <a:extLst>
              <a:ext uri="{FF2B5EF4-FFF2-40B4-BE49-F238E27FC236}">
                <a16:creationId xmlns:a16="http://schemas.microsoft.com/office/drawing/2014/main" id="{DE8D7832-F296-E2B3-4993-B2740406A8CA}"/>
              </a:ext>
            </a:extLst>
          </p:cNvPr>
          <p:cNvSpPr txBox="1"/>
          <p:nvPr/>
        </p:nvSpPr>
        <p:spPr>
          <a:xfrm>
            <a:off x="2862193" y="1713515"/>
            <a:ext cx="6100174" cy="96590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US" sz="5400" dirty="0">
                <a:effectLst/>
                <a:latin typeface="MS Gothic" panose="020B0609070205080204" pitchFamily="49" charset="-128"/>
                <a:ea typeface="Calibri" panose="020F0502020204030204" pitchFamily="34" charset="0"/>
                <a:cs typeface="Times New Roman" panose="02020603050405020304" pitchFamily="18" charset="0"/>
              </a:rPr>
              <a:t>☒</a:t>
            </a:r>
            <a:r>
              <a:rPr lang="es-ES" sz="1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es-ES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4" name="1 Cuadro de texto">
            <a:extLst>
              <a:ext uri="{FF2B5EF4-FFF2-40B4-BE49-F238E27FC236}">
                <a16:creationId xmlns:a16="http://schemas.microsoft.com/office/drawing/2014/main" id="{A5E141C0-F81B-86C4-D5C6-E4A06B2E1A83}"/>
              </a:ext>
            </a:extLst>
          </p:cNvPr>
          <p:cNvSpPr txBox="1"/>
          <p:nvPr/>
        </p:nvSpPr>
        <p:spPr>
          <a:xfrm>
            <a:off x="3624237" y="1854790"/>
            <a:ext cx="7996263" cy="762000"/>
          </a:xfrm>
          <a:prstGeom prst="rect">
            <a:avLst/>
          </a:prstGeom>
          <a:solidFill>
            <a:schemeClr val="lt1"/>
          </a:solidFill>
          <a:ln w="6350">
            <a:solidFill>
              <a:prstClr val="black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Con la firma y el envío del presente documento declaro haber leído, conocer y aceptar las estipulaciones de las bases legales del concurso Premio Alcance 3.0</a:t>
            </a:r>
            <a:endParaRPr lang="es-ES" sz="24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5" name="24 Cuadro de texto">
            <a:extLst>
              <a:ext uri="{FF2B5EF4-FFF2-40B4-BE49-F238E27FC236}">
                <a16:creationId xmlns:a16="http://schemas.microsoft.com/office/drawing/2014/main" id="{C8807B39-60DD-B183-C6AB-F38D2C8EF298}"/>
              </a:ext>
            </a:extLst>
          </p:cNvPr>
          <p:cNvSpPr txBox="1"/>
          <p:nvPr/>
        </p:nvSpPr>
        <p:spPr>
          <a:xfrm>
            <a:off x="3141723" y="5298771"/>
            <a:ext cx="5404485" cy="1444625"/>
          </a:xfrm>
          <a:prstGeom prst="rect">
            <a:avLst/>
          </a:prstGeom>
          <a:solidFill>
            <a:schemeClr val="lt1"/>
          </a:solidFill>
          <a:ln w="9525">
            <a:solidFill>
              <a:schemeClr val="tx1"/>
            </a:solidFill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r>
              <a:rPr lang="es-ES" sz="1100" b="1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FIRMA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100" dirty="0">
                <a:solidFill>
                  <a:srgbClr val="40404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 </a:t>
            </a:r>
            <a:endParaRPr lang="es-ES" sz="11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CuadroTexto 5">
            <a:extLst>
              <a:ext uri="{FF2B5EF4-FFF2-40B4-BE49-F238E27FC236}">
                <a16:creationId xmlns:a16="http://schemas.microsoft.com/office/drawing/2014/main" id="{5AB72ED7-8468-0EF5-9B64-D4847721618B}"/>
              </a:ext>
            </a:extLst>
          </p:cNvPr>
          <p:cNvSpPr txBox="1"/>
          <p:nvPr/>
        </p:nvSpPr>
        <p:spPr>
          <a:xfrm>
            <a:off x="2870747" y="3105103"/>
            <a:ext cx="2283061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Nombre de la Empresa:</a:t>
            </a: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CIF:</a:t>
            </a: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Nombre y Apellidos: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Cargo: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DNI: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endParaRPr lang="es-ES_tradnl" sz="1600" b="1" dirty="0"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 algn="r"/>
            <a:r>
              <a:rPr lang="es-ES_tradnl" sz="1600" b="1" dirty="0"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Lugar y Fecha:</a:t>
            </a:r>
            <a:endParaRPr lang="es-ES_tradnl" sz="1600" b="1" dirty="0">
              <a:solidFill>
                <a:srgbClr val="0070C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5420412F-FFDA-6ECF-C29A-2A0DAEA051EF}"/>
              </a:ext>
            </a:extLst>
          </p:cNvPr>
          <p:cNvSpPr txBox="1"/>
          <p:nvPr/>
        </p:nvSpPr>
        <p:spPr>
          <a:xfrm>
            <a:off x="5153808" y="3105103"/>
            <a:ext cx="40588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  <a:p>
            <a:endParaRPr lang="es-ES_tradnl" sz="1600" b="1" dirty="0">
              <a:latin typeface="Verdana" panose="020B0604030504040204" pitchFamily="34" charset="0"/>
              <a:cs typeface="Times New Roman" panose="02020603050405020304" pitchFamily="18" charset="0"/>
            </a:endParaRPr>
          </a:p>
          <a:p>
            <a:r>
              <a:rPr lang="es-ES_tradnl" sz="1600" b="1" dirty="0">
                <a:solidFill>
                  <a:srgbClr val="0070C0"/>
                </a:solidFill>
                <a:latin typeface="Verdana" panose="020B0604030504040204" pitchFamily="34" charset="0"/>
                <a:cs typeface="Times New Roman" panose="02020603050405020304" pitchFamily="18" charset="0"/>
              </a:rPr>
              <a:t>…</a:t>
            </a:r>
          </a:p>
        </p:txBody>
      </p:sp>
      <p:pic>
        <p:nvPicPr>
          <p:cNvPr id="9" name="Picture 2">
            <a:extLst>
              <a:ext uri="{FF2B5EF4-FFF2-40B4-BE49-F238E27FC236}">
                <a16:creationId xmlns:a16="http://schemas.microsoft.com/office/drawing/2014/main" id="{29F1DF1C-E88A-C96D-2B70-C2231D75A0B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CuadroTexto 9">
            <a:extLst>
              <a:ext uri="{FF2B5EF4-FFF2-40B4-BE49-F238E27FC236}">
                <a16:creationId xmlns:a16="http://schemas.microsoft.com/office/drawing/2014/main" id="{23D75BBC-6DD7-2DC8-10B2-0DEA28EF8F22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11" name="CuadroTexto 10">
            <a:extLst>
              <a:ext uri="{FF2B5EF4-FFF2-40B4-BE49-F238E27FC236}">
                <a16:creationId xmlns:a16="http://schemas.microsoft.com/office/drawing/2014/main" id="{EFA67BD1-E5B9-4D5B-3DBF-FD9C4F9DEB40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12" name="Imagen 11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59902D80-AC91-0D6C-7B9B-B33A8B77CC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63233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1</a:t>
            </a:r>
            <a:r>
              <a:rPr lang="es-ES" sz="1600" b="1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. Categoría</a:t>
            </a:r>
            <a:endParaRPr lang="es-ES" sz="16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5" name="Marcador de número de diapositiva 14">
            <a:extLst>
              <a:ext uri="{FF2B5EF4-FFF2-40B4-BE49-F238E27FC236}">
                <a16:creationId xmlns:a16="http://schemas.microsoft.com/office/drawing/2014/main" id="{F549883F-023D-58C3-592E-5B5301C9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2</a:t>
            </a:fld>
            <a:endParaRPr lang="es-ES_tradnl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0BB97787-ACE2-FA93-3CD9-836B2A237C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78114" y="2972367"/>
            <a:ext cx="10435771" cy="677862"/>
          </a:xfrm>
        </p:spPr>
        <p:txBody>
          <a:bodyPr>
            <a:normAutofit/>
          </a:bodyPr>
          <a:lstStyle/>
          <a:p>
            <a:r>
              <a:rPr lang="es-ES" sz="2400" b="1" kern="100" dirty="0">
                <a:solidFill>
                  <a:schemeClr val="accent1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Times New Roman" panose="02020603050405020304" pitchFamily="18" charset="0"/>
              </a:rPr>
              <a:t>COLABORACIÓN Y ALIANZAS ESTRATÉGICAS</a:t>
            </a:r>
            <a:endParaRPr lang="es-ES_tradnl" dirty="0">
              <a:latin typeface="Source Sans Pro" panose="020B0503030403020204" pitchFamily="34" charset="0"/>
              <a:ea typeface="Source Sans Pro" panose="020B0503030403020204" pitchFamily="34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6448CB8-FCAD-8E23-03B6-6C530C22E96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86E8056E-E7FC-6D02-E7ED-1ADB25CE7300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2E29550F-5AD6-FB95-AC7F-20455CC652F3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FD8CC0D1-43ED-CBF5-7E19-3DFC64CA551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53975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2. Datos de la Empresa</a:t>
            </a:r>
            <a:endParaRPr lang="es-ES" sz="16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855120"/>
            <a:ext cx="11527971" cy="441249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Sector o Industria: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Nombre de la Compañía: 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Dirección: 		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Población: 		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Teléfono: 		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Web Empresa</a:t>
            </a:r>
            <a:r>
              <a:rPr lang="es-ES" b="1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:</a:t>
            </a: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	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s-ES" sz="1800" dirty="0"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Persona que presenta el Proyecto</a:t>
            </a:r>
            <a:r>
              <a:rPr lang="es-ES" sz="1800" b="1" dirty="0"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:</a:t>
            </a:r>
            <a:r>
              <a:rPr lang="es-ES" sz="1800" b="1" dirty="0">
                <a:solidFill>
                  <a:srgbClr val="00B0F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	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Teléfono de contacto: 	</a:t>
            </a:r>
            <a:endParaRPr lang="es-ES" sz="1800" dirty="0">
              <a:solidFill>
                <a:srgbClr val="00B0F0"/>
              </a:solidFill>
              <a:effectLst/>
              <a:latin typeface="Source Sans Pro" panose="020B0503030403020204" pitchFamily="34" charset="0"/>
              <a:ea typeface="Source Sans Pro" panose="020B050303040302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800" b="1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Email: 				</a:t>
            </a:r>
          </a:p>
        </p:txBody>
      </p:sp>
      <p:sp>
        <p:nvSpPr>
          <p:cNvPr id="15" name="Marcador de número de diapositiva 14">
            <a:extLst>
              <a:ext uri="{FF2B5EF4-FFF2-40B4-BE49-F238E27FC236}">
                <a16:creationId xmlns:a16="http://schemas.microsoft.com/office/drawing/2014/main" id="{F549883F-023D-58C3-592E-5B5301C9F3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3</a:t>
            </a:fld>
            <a:endParaRPr lang="es-ES_tradnl"/>
          </a:p>
        </p:txBody>
      </p:sp>
      <p:pic>
        <p:nvPicPr>
          <p:cNvPr id="2" name="Picture 2">
            <a:extLst>
              <a:ext uri="{FF2B5EF4-FFF2-40B4-BE49-F238E27FC236}">
                <a16:creationId xmlns:a16="http://schemas.microsoft.com/office/drawing/2014/main" id="{28BE1F02-6E56-A459-B398-1772CBD97D8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uadroTexto 2">
            <a:extLst>
              <a:ext uri="{FF2B5EF4-FFF2-40B4-BE49-F238E27FC236}">
                <a16:creationId xmlns:a16="http://schemas.microsoft.com/office/drawing/2014/main" id="{F30C73A7-B718-B577-0B18-6E554DE089C9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4" name="CuadroTexto 3">
            <a:extLst>
              <a:ext uri="{FF2B5EF4-FFF2-40B4-BE49-F238E27FC236}">
                <a16:creationId xmlns:a16="http://schemas.microsoft.com/office/drawing/2014/main" id="{0D8C0466-2F5D-03F5-5707-86A43204309E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5" name="Imagen 4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B5F8292F-E495-9C32-C810-BE621C2C5034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088615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2 Rectángulo">
            <a:extLst>
              <a:ext uri="{FF2B5EF4-FFF2-40B4-BE49-F238E27FC236}">
                <a16:creationId xmlns:a16="http://schemas.microsoft.com/office/drawing/2014/main" id="{EF1DDAF0-1432-2CF4-2F8C-5DC6CBAC2248}"/>
              </a:ext>
            </a:extLst>
          </p:cNvPr>
          <p:cNvSpPr/>
          <p:nvPr/>
        </p:nvSpPr>
        <p:spPr>
          <a:xfrm>
            <a:off x="368935" y="1162007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3. Resumen Ejecutivo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01704AA-5FDF-6A49-863E-EE6CF7365AEA}" type="slidenum">
              <a:rPr lang="es-ES_tradnl" smtClean="0"/>
              <a:t>4</a:t>
            </a:fld>
            <a:endParaRPr lang="es-ES_tradnl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3556DD31-0E73-031D-8B18-FB6ED37768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03FD2687-69E9-BB2D-95D4-E4FEDBD1D041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5BC65712-D199-C986-E95D-B16AA0348344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4" name="Imagen 3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22B92EEE-3E06-BD2F-CAAE-4C850EF42C0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  <p:sp>
        <p:nvSpPr>
          <p:cNvPr id="5" name="CuadroTexto 4">
            <a:extLst>
              <a:ext uri="{FF2B5EF4-FFF2-40B4-BE49-F238E27FC236}">
                <a16:creationId xmlns:a16="http://schemas.microsoft.com/office/drawing/2014/main" id="{F8698182-D19C-B9B9-03AC-A0F3CBAC854A}"/>
              </a:ext>
            </a:extLst>
          </p:cNvPr>
          <p:cNvSpPr txBox="1"/>
          <p:nvPr/>
        </p:nvSpPr>
        <p:spPr>
          <a:xfrm>
            <a:off x="500743" y="1855120"/>
            <a:ext cx="11527971" cy="70993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8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Presentar un resumen ejecutivo con una extensión máxima de 300 palabras sobre </a:t>
            </a:r>
            <a:r>
              <a:rPr lang="es-ES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el proyecto de </a:t>
            </a:r>
            <a:r>
              <a:rPr lang="es-ES" sz="18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Colaboración y Alianzas Estratégicas, que persigue la Empresa.</a:t>
            </a:r>
          </a:p>
        </p:txBody>
      </p:sp>
    </p:spTree>
    <p:extLst>
      <p:ext uri="{BB962C8B-B14F-4D97-AF65-F5344CB8AC3E}">
        <p14:creationId xmlns:p14="http://schemas.microsoft.com/office/powerpoint/2010/main" val="17826860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48635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¿</a:t>
            </a:r>
            <a:r>
              <a:rPr lang="es-ES" sz="160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Cuándo la Empresa realiza sus Alianzas, se trata de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una asociación formal?, un acuerdo de colaboración? o un proyecto conjunto?</a:t>
            </a:r>
            <a:endParaRPr lang="es-ES" sz="160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GillSansLight" panose="020B0502020104020203" pitchFamily="34" charset="-79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5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4. Descripción de las Alianzas o Colaboraciones: NATURALEZA DE LA ALIANZA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8BAFA9-DF07-5CEB-F09F-1CD7E93E4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CFA5BA4-3105-B6D1-19B5-ED7D2A7040D6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11B2FB-BBE5-2A86-148F-6D005F9EF192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4" name="Imagen 3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4FBEAE7F-5C47-CBDB-FA6D-A27147B3585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94536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9947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Relación</a:t>
            </a: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 y descripción breve de las otras organizaciones, ONG o competidores involucrados.</a:t>
            </a:r>
            <a:endParaRPr lang="es-ES" sz="1600" dirty="0">
              <a:solidFill>
                <a:srgbClr val="000000"/>
              </a:solidFill>
              <a:latin typeface="Source Sans Pro" panose="020B0503030403020204" pitchFamily="34" charset="0"/>
              <a:ea typeface="Source Sans Pro" panose="020B0503030403020204" pitchFamily="34" charset="0"/>
              <a:cs typeface="GillSansLight" panose="020B0502020104020203" pitchFamily="34" charset="-79"/>
            </a:endParaRP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6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4. Descripción de las Alianzas o Colaboraciones: PARTICIPANTES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A58BAFA9-DF07-5CEB-F09F-1CD7E93E4A1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CuadroTexto 5">
            <a:extLst>
              <a:ext uri="{FF2B5EF4-FFF2-40B4-BE49-F238E27FC236}">
                <a16:creationId xmlns:a16="http://schemas.microsoft.com/office/drawing/2014/main" id="{6CFA5BA4-3105-B6D1-19B5-ED7D2A7040D6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8" name="CuadroTexto 7">
            <a:extLst>
              <a:ext uri="{FF2B5EF4-FFF2-40B4-BE49-F238E27FC236}">
                <a16:creationId xmlns:a16="http://schemas.microsoft.com/office/drawing/2014/main" id="{4011B2FB-BBE5-2A86-148F-6D005F9EF192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4" name="Imagen 3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297B654D-AF2B-5C13-7E60-88B7E986182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635794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486353" y="1608984"/>
            <a:ext cx="11553247" cy="76957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Detalle sobre los objetivos específicos de la alianza o colaboración.</a:t>
            </a:r>
          </a:p>
          <a:p>
            <a:pPr marL="342900" indent="-342900" algn="just">
              <a:lnSpc>
                <a:spcPct val="115000"/>
              </a:lnSpc>
              <a:spcAft>
                <a:spcPts val="1000"/>
              </a:spcAft>
              <a:buFont typeface="+mj-lt"/>
              <a:buAutoNum type="alphaLcParenR"/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Beneficios mutuos o sinergias identificadas al colaborar.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7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5. Objetivos y Beneficios Conjuntos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2AB4959-447D-7C23-F3D5-435CB7D63D9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22A958E3-903A-2AB0-86B2-CF98820AB50C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C3B3507E-7EAD-7C20-DBBC-3358492EE5AB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AB2AAE60-DA7B-E34F-D736-1E04F24FA2D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394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635594"/>
            <a:ext cx="11553247" cy="3581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>
              <a:lnSpc>
                <a:spcPct val="115000"/>
              </a:lnSpc>
              <a:spcAft>
                <a:spcPts val="1000"/>
              </a:spcAft>
            </a:pPr>
            <a:r>
              <a:rPr lang="es-ES" sz="1600" dirty="0">
                <a:solidFill>
                  <a:srgbClr val="000000"/>
                </a:solidFill>
                <a:effectLst/>
                <a:latin typeface="Source Sans Pro" panose="020B0503030403020204" pitchFamily="34" charset="0"/>
                <a:ea typeface="Source Sans Pro" panose="020B0503030403020204" pitchFamily="34" charset="0"/>
                <a:cs typeface="GillSansLight" panose="020B0502020104020203" pitchFamily="34" charset="-79"/>
              </a:rPr>
              <a:t>Descripción de proyectos, iniciativas o acciones específicas resultantes de la colaboración.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8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6. Implementación y Acciones Conjuntas: ACCIONES DESARROLLADAS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80AE06-8A1E-752F-ABC0-B17224559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A1D8985-20DC-A5AD-8E1E-F0F003B0EAE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F28F58-3477-2781-4FFD-29B4B136FB09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42A7F5AD-80C1-E225-5135-345AB8D1298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9651102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CuadroTexto 13">
            <a:extLst>
              <a:ext uri="{FF2B5EF4-FFF2-40B4-BE49-F238E27FC236}">
                <a16:creationId xmlns:a16="http://schemas.microsoft.com/office/drawing/2014/main" id="{5A862892-3C5E-6CE9-52FC-E92738AEE978}"/>
              </a:ext>
            </a:extLst>
          </p:cNvPr>
          <p:cNvSpPr txBox="1"/>
          <p:nvPr/>
        </p:nvSpPr>
        <p:spPr>
          <a:xfrm>
            <a:off x="500743" y="1714369"/>
            <a:ext cx="1155324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>
            <a:defPPr>
              <a:defRPr lang="es-ES"/>
            </a:defPPr>
          </a:lstStyle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Obstáculos enfrentados y cómo se superaron conjuntamente.</a:t>
            </a:r>
          </a:p>
        </p:txBody>
      </p:sp>
      <p:sp>
        <p:nvSpPr>
          <p:cNvPr id="2" name="Marcador de número de diapositiva 1">
            <a:extLst>
              <a:ext uri="{FF2B5EF4-FFF2-40B4-BE49-F238E27FC236}">
                <a16:creationId xmlns:a16="http://schemas.microsoft.com/office/drawing/2014/main" id="{654037F5-4EEB-0BD0-F353-8E99D6CC2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s-ES_tradnl" dirty="0"/>
              <a:t>.</a:t>
            </a:r>
          </a:p>
          <a:p>
            <a:fld id="{601704AA-5FDF-6A49-863E-EE6CF7365AEA}" type="slidenum">
              <a:rPr lang="es-ES_tradnl" smtClean="0"/>
              <a:t>9</a:t>
            </a:fld>
            <a:endParaRPr lang="es-ES_tradnl" dirty="0"/>
          </a:p>
        </p:txBody>
      </p:sp>
      <p:sp>
        <p:nvSpPr>
          <p:cNvPr id="7" name="2 Rectángulo">
            <a:extLst>
              <a:ext uri="{FF2B5EF4-FFF2-40B4-BE49-F238E27FC236}">
                <a16:creationId xmlns:a16="http://schemas.microsoft.com/office/drawing/2014/main" id="{DB9424B5-5272-79C1-C334-04B304C2654D}"/>
              </a:ext>
            </a:extLst>
          </p:cNvPr>
          <p:cNvSpPr/>
          <p:nvPr/>
        </p:nvSpPr>
        <p:spPr>
          <a:xfrm>
            <a:off x="500743" y="1064282"/>
            <a:ext cx="11659779" cy="45996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s-ES" sz="1600" b="1" dirty="0">
                <a:solidFill>
                  <a:srgbClr val="FFFFFF"/>
                </a:solidFill>
                <a:latin typeface="Source Sans Pro" panose="020B0503030403020204" pitchFamily="34" charset="0"/>
                <a:ea typeface="Source Sans Pro" panose="020B0503030403020204" pitchFamily="34" charset="0"/>
              </a:rPr>
              <a:t>6. Implementación y Acciones Conjuntas: DESAFÍOS Y SOLUCIONES</a:t>
            </a: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C80AE06-8A1E-752F-ABC0-B17224559A5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672518" y="225427"/>
            <a:ext cx="2367082" cy="3693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CuadroTexto 3">
            <a:extLst>
              <a:ext uri="{FF2B5EF4-FFF2-40B4-BE49-F238E27FC236}">
                <a16:creationId xmlns:a16="http://schemas.microsoft.com/office/drawing/2014/main" id="{1A1D8985-20DC-A5AD-8E1E-F0F003B0EAE8}"/>
              </a:ext>
            </a:extLst>
          </p:cNvPr>
          <p:cNvSpPr txBox="1"/>
          <p:nvPr/>
        </p:nvSpPr>
        <p:spPr>
          <a:xfrm>
            <a:off x="416068" y="320161"/>
            <a:ext cx="22637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>
                <a:latin typeface="Source Sans Pro" panose="020B0503030403020204" pitchFamily="34" charset="0"/>
                <a:ea typeface="Source Sans Pro" panose="020B0503030403020204" pitchFamily="34" charset="0"/>
              </a:rPr>
              <a:t>El logo de tu empresa</a:t>
            </a:r>
          </a:p>
        </p:txBody>
      </p:sp>
      <p:sp>
        <p:nvSpPr>
          <p:cNvPr id="5" name="CuadroTexto 4">
            <a:extLst>
              <a:ext uri="{FF2B5EF4-FFF2-40B4-BE49-F238E27FC236}">
                <a16:creationId xmlns:a16="http://schemas.microsoft.com/office/drawing/2014/main" id="{D5F28F58-3477-2781-4FFD-29B4B136FB09}"/>
              </a:ext>
            </a:extLst>
          </p:cNvPr>
          <p:cNvSpPr txBox="1"/>
          <p:nvPr/>
        </p:nvSpPr>
        <p:spPr>
          <a:xfrm>
            <a:off x="4302268" y="320161"/>
            <a:ext cx="22302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_tradnl" dirty="0"/>
              <a:t>El logo de los premios</a:t>
            </a:r>
          </a:p>
        </p:txBody>
      </p:sp>
      <p:pic>
        <p:nvPicPr>
          <p:cNvPr id="6" name="Imagen 5" descr="Un dibujo de un perro&#10;&#10;Descripción generada automáticamente con confianza media">
            <a:extLst>
              <a:ext uri="{FF2B5EF4-FFF2-40B4-BE49-F238E27FC236}">
                <a16:creationId xmlns:a16="http://schemas.microsoft.com/office/drawing/2014/main" id="{D104CB03-4D06-ECBF-BAC5-627645A9777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79068" y="44044"/>
            <a:ext cx="2253491" cy="9629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98759328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4095</TotalTime>
  <Words>556</Words>
  <Application>Microsoft Macintosh PowerPoint</Application>
  <PresentationFormat>Panorámica</PresentationFormat>
  <Paragraphs>123</Paragraphs>
  <Slides>13</Slides>
  <Notes>11</Notes>
  <HiddenSlides>0</HiddenSlides>
  <MMClips>0</MMClips>
  <ScaleCrop>false</ScaleCrop>
  <HeadingPairs>
    <vt:vector size="6" baseType="variant">
      <vt:variant>
        <vt:lpstr>Fuentes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13</vt:i4>
      </vt:variant>
    </vt:vector>
  </HeadingPairs>
  <TitlesOfParts>
    <vt:vector size="20" baseType="lpstr">
      <vt:lpstr>MS Gothic</vt:lpstr>
      <vt:lpstr>Arial</vt:lpstr>
      <vt:lpstr>Calibri</vt:lpstr>
      <vt:lpstr>Calibri Light</vt:lpstr>
      <vt:lpstr>Source Sans Pro</vt:lpstr>
      <vt:lpstr>Verdana</vt:lpstr>
      <vt:lpstr>Tema de Office</vt:lpstr>
      <vt:lpstr> COLABORACIÓN Y ALIANZAS ESTRATÉGICAS   RESUMEN EJECUTIVO DEL PROYECTO </vt:lpstr>
      <vt:lpstr>COLABORACIÓN Y ALIANZAS ESTRATÉGICAS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RESUMEN EJECUTIVO DEL PROYECTO</dc:title>
  <dc:creator>Ramón Cabezas Navas</dc:creator>
  <cp:lastModifiedBy>Microsoft Office User</cp:lastModifiedBy>
  <cp:revision>45</cp:revision>
  <dcterms:created xsi:type="dcterms:W3CDTF">2023-02-28T12:24:31Z</dcterms:created>
  <dcterms:modified xsi:type="dcterms:W3CDTF">2024-10-28T16:42:12Z</dcterms:modified>
</cp:coreProperties>
</file>