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1" r:id="rId4"/>
    <p:sldId id="258" r:id="rId5"/>
    <p:sldId id="263" r:id="rId6"/>
    <p:sldId id="289" r:id="rId7"/>
    <p:sldId id="280" r:id="rId8"/>
    <p:sldId id="290" r:id="rId9"/>
    <p:sldId id="284" r:id="rId10"/>
    <p:sldId id="291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7"/>
    <p:restoredTop sz="94676"/>
  </p:normalViewPr>
  <p:slideViewPr>
    <p:cSldViewPr snapToGrid="0">
      <p:cViewPr varScale="1">
        <p:scale>
          <a:sx n="101" d="100"/>
          <a:sy n="101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D175-FE39-4C49-8963-6DA825098167}" type="datetimeFigureOut">
              <a:rPr lang="es-ES_tradnl" smtClean="0"/>
              <a:t>14/11/24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6643B-F24F-0340-A330-456AF974A66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270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68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0703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4514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5355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717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791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72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580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184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2342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8278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858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5CA03-88A7-267D-DAD3-12AE38913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6EACDA-2A67-89FE-1AD8-243492AA0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759ED-0323-6118-C56A-A9B010A6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9311-FAD8-CD49-A52E-5BA8184C001A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208364-3428-9D33-5A72-D65C8DDF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9B120C-331A-34F4-71E2-2CC92D5C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707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0A291-6893-73AE-855D-1D3BA289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465CE-9E26-58D5-E09A-AEC504C4D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1E3AA2-3FE1-58F0-9AC1-C3168144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E2F8-1874-CB4F-A521-18E66E1D01CD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787514-CA4F-7C2A-804A-40F0AF92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FFA61-07A1-FE73-631C-AF8F155E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7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487EA5-75DA-D946-4A2E-8A24A7E69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855244-B134-D209-EE4B-242D9FE67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7600A-5113-F9DE-E6D6-892C74D8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8FD2-7600-084C-B0CE-643A7BC19AEB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DAA232-2643-FA3F-5811-1039913E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EAAD34-2250-4C7B-E6D9-57951227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401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0FFA5-DFB2-21BA-8901-89F79C11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68F96-FFD7-A3BB-1A9D-F0B45DEAD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5D3D01-2590-B60E-2D9D-EEC6F041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986B-7D28-B64A-A592-A780DA2C35E6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85351-276A-FD3C-5198-AFE0B3E0D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27726-C5ED-EB21-EE99-4EECA334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06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F18E3-BABE-C7B5-981D-2A7D056D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CA60FF-DE88-D5F5-9478-6757A09D6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D8CE9F-E815-CE8D-5527-13B45504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288-B2FC-7E4F-893A-13E0A3C59859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8C61FB-D577-5F7A-6E57-4BCB3DC7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BC6FF-027E-792E-30B8-317F3725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414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92116-2639-C625-42DF-2E9BA966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10FA8D-D813-3189-80A3-F98819C00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E0ACFC-456F-DE42-1D7B-273669CD3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00E60-9E18-0BA4-90E3-D2399144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2857-D237-DF49-9A3D-88FA3C7A4706}" type="datetime1">
              <a:rPr lang="es-ES" smtClean="0"/>
              <a:t>14/11/24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EC77C-5572-E6C4-7D86-AE8EE266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17F29-4119-51F3-EE15-83113A2DF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381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9BE5B-8F5D-B306-4B80-6F052B5E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29D321-AC4C-F1BF-AE01-38708C8CE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20F6D9-9AA3-08E5-CC56-63C23A5B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068517-22F8-24A3-9D7D-E757FF3D6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3CAD47-C0AC-C351-5802-C5E3C5179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981EE4-07BE-A18F-9F7B-516654F8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CE0B-1FA3-8D49-8291-7A6ABA486A65}" type="datetime1">
              <a:rPr lang="es-ES" smtClean="0"/>
              <a:t>14/11/24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506272-EC0F-1E0D-854C-E5339946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77781E-2B43-FD55-2AEB-480D8C07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71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1B84A-53BE-C4C9-60F3-E67F1DF0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CC83BD-295D-547C-F53A-50057C08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2CAE-FF73-D341-BD85-5B2A896901CF}" type="datetime1">
              <a:rPr lang="es-ES" smtClean="0"/>
              <a:t>14/11/24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354785-0C13-FDF5-FA80-B4603918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C0E2FD-85C9-F56C-8817-14F7D14A9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65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E66C97-C54D-A559-FFD8-850AF4C5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DA97-00E5-3444-94DB-DDD4EF2721FE}" type="datetime1">
              <a:rPr lang="es-ES" smtClean="0"/>
              <a:t>14/11/24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A23C92-B252-9951-F07A-C1EE7364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67BEAC-6407-6CA3-4DDE-11B05288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467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56048-8D88-3D9D-D6A1-1618BC56E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5DEDC-69C1-2DCB-E169-D2233FD1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7E3DE6-87C7-4DCC-C9D0-01BB158A3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64D1F-F732-4DCA-A494-761F2489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85AC-5C88-1E43-A153-4F46DC76D57D}" type="datetime1">
              <a:rPr lang="es-ES" smtClean="0"/>
              <a:t>14/11/24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BCF3A-623B-5666-7E76-53A90B6C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89F5-B0F8-F491-446A-98A00921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15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7834E-415E-54EB-2CC9-4AA111FD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A167FB-488F-F089-C744-ACB3EE1F9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719E8-3BFD-19B7-488D-D73006B0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2A60A-06D7-1280-2D04-325BED19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3572-A3EF-DE4D-A5DB-ABE4E449E423}" type="datetime1">
              <a:rPr lang="es-ES" smtClean="0"/>
              <a:t>14/11/24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AFC73-DD0F-4CF5-41F6-D79A143A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D278A1-DA65-F2A3-B02D-0768F556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499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696DD3-3703-DE21-698C-3C0FB0B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A46A69-2367-1472-2F64-8B7852865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A76A3C-5B23-65E3-91C5-488AB244B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77C5-EB70-2246-B35D-8E1629ED2A00}" type="datetime1">
              <a:rPr lang="es-ES" smtClean="0"/>
              <a:t>14/11/24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E9423D-9C98-C97C-CDA7-59823E066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E2EDC6-0DDE-CB8E-98B3-869926C1E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09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43B7F-DCCA-3D59-F69E-DAF967241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2400" b="1" kern="100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START UP – PYME SOSTENIBLE</a:t>
            </a:r>
            <a:br>
              <a:rPr lang="es-ES" sz="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s-ES" sz="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s-ES" sz="1800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RESUMEN EJECUTIVO DEL PROYECTO</a:t>
            </a:r>
            <a:b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2D4B15-93BE-1223-A22F-B64AA0E98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660363B-C481-7B67-26E3-AA93A66006C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C3ED784-13E9-8412-D324-5CCF6CF3F916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3629F93E-065F-0DB8-A164-005E9253E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2B891C4E-00EA-DFBF-7D21-CD5ACB4B9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ES_tradnl" sz="4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NOMBRE DE LA EMPRESA</a:t>
            </a:r>
          </a:p>
        </p:txBody>
      </p:sp>
    </p:spTree>
    <p:extLst>
      <p:ext uri="{BB962C8B-B14F-4D97-AF65-F5344CB8AC3E}">
        <p14:creationId xmlns:p14="http://schemas.microsoft.com/office/powerpoint/2010/main" val="128222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Cómo se comunica el compromiso y los logros en sostenibilidad al público, inversores y otros stakeholders.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10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6. Comunicación y Transparencia: COMUNICACIÓN EXTERNA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0AE06-8A1E-752F-ABC0-B1722455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A1D8985-20DC-A5AD-8E1E-F0F003B0EAE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F28F58-3477-2781-4FFD-29B4B136FB09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E0F71560-F592-5A27-9EBE-7BBEA7CC8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3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Detalle sobre cómo la alta dirección se mantiene informada sobre el progreso hacia los objetivos, y cómo se asegura la rendición de cuentas a nivel ejecutivo.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7. Medición y Rendición de Cuentas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DCD921-4D80-9CE0-64D9-DF894DD47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0083EE0-757F-A8C7-12A4-A507DB2DBD83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323DA5-1D42-CC8B-A72D-BE5C6A4693F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A568C61-1303-B539-8470-D438E6D92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933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48635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Evidencia cuantitativa y cualitativa del impacto positivo que ha tenido la creación y desarrollo de la empresa en la reducción de emisiones de Alcance 3 y otros objetivos relacionados. Se ha creado tendencia?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12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8. Impacto y Resultados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4C6BF4-49ED-E924-2409-FCFA98905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EAF4C7E-0112-9372-16D0-B1F08BDE9552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D0D1585-BD1F-F60C-532E-2495F195203B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A66D6BB-22D0-1DF8-7FDC-1AFFB0DF68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1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Pueden incluirse estudios, informes, gráficos, 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link a videos, 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certificaciones o cualquier otro documento relevante, relativo al Alcance 3, que respalde la solicitud.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13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9. Anexos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1A945F53-2FF6-1DE5-94FD-33581B9C7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87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14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10. Declaración de Veracidad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E8D7832-F296-E2B3-4993-B2740406A8CA}"/>
              </a:ext>
            </a:extLst>
          </p:cNvPr>
          <p:cNvSpPr txBox="1"/>
          <p:nvPr/>
        </p:nvSpPr>
        <p:spPr>
          <a:xfrm>
            <a:off x="2862193" y="1713515"/>
            <a:ext cx="6100174" cy="965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effectLst/>
                <a:latin typeface="MS Gothic" panose="020B0609070205080204" pitchFamily="49" charset="-128"/>
                <a:ea typeface="Calibri" panose="020F0502020204030204" pitchFamily="34" charset="0"/>
                <a:cs typeface="Times New Roman" panose="02020603050405020304" pitchFamily="18" charset="0"/>
              </a:rPr>
              <a:t>☒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1 Cuadro de texto">
            <a:extLst>
              <a:ext uri="{FF2B5EF4-FFF2-40B4-BE49-F238E27FC236}">
                <a16:creationId xmlns:a16="http://schemas.microsoft.com/office/drawing/2014/main" id="{A5E141C0-F81B-86C4-D5C6-E4A06B2E1A83}"/>
              </a:ext>
            </a:extLst>
          </p:cNvPr>
          <p:cNvSpPr txBox="1"/>
          <p:nvPr/>
        </p:nvSpPr>
        <p:spPr>
          <a:xfrm>
            <a:off x="3624237" y="1854790"/>
            <a:ext cx="8123263" cy="76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Con la firma y el envío del presente documento declaro haber leído, conocer y aceptar las estipulaciones de las bases legales del concurso Premio Alcance 3.0</a:t>
            </a:r>
            <a:endParaRPr lang="es-ES" sz="24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24 Cuadro de texto">
            <a:extLst>
              <a:ext uri="{FF2B5EF4-FFF2-40B4-BE49-F238E27FC236}">
                <a16:creationId xmlns:a16="http://schemas.microsoft.com/office/drawing/2014/main" id="{C8807B39-60DD-B183-C6AB-F38D2C8EF298}"/>
              </a:ext>
            </a:extLst>
          </p:cNvPr>
          <p:cNvSpPr txBox="1"/>
          <p:nvPr/>
        </p:nvSpPr>
        <p:spPr>
          <a:xfrm>
            <a:off x="3141723" y="5298771"/>
            <a:ext cx="5404485" cy="1444625"/>
          </a:xfrm>
          <a:prstGeom prst="rect">
            <a:avLst/>
          </a:prstGeom>
          <a:solidFill>
            <a:schemeClr val="lt1"/>
          </a:solidFill>
          <a:ln w="952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r>
              <a:rPr lang="es-ES" sz="11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FIRMA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B72ED7-8468-0EF5-9B64-D4847721618B}"/>
              </a:ext>
            </a:extLst>
          </p:cNvPr>
          <p:cNvSpPr txBox="1"/>
          <p:nvPr/>
        </p:nvSpPr>
        <p:spPr>
          <a:xfrm>
            <a:off x="2870747" y="3105103"/>
            <a:ext cx="22830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de la Empresa: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CIF: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y Apellidos: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Cargo: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DNI: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endParaRPr lang="es-ES_tradnl" sz="1600" b="1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Lugar y Fecha: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20412F-FFDA-6ECF-C29A-2A0DAEA051EF}"/>
              </a:ext>
            </a:extLst>
          </p:cNvPr>
          <p:cNvSpPr txBox="1"/>
          <p:nvPr/>
        </p:nvSpPr>
        <p:spPr>
          <a:xfrm>
            <a:off x="5153808" y="3105103"/>
            <a:ext cx="4058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endParaRPr lang="es-ES_tradnl" sz="1600" b="1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9F1DF1C-E88A-C96D-2B70-C2231D75A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3D75BBC-6DD7-2DC8-10B2-0DEA28EF8F22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A67BD1-E5B9-4D5B-3DBF-FD9C4F9DEB40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12" name="Imagen 11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BB13E42-6360-07D6-F4AA-46DE100361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2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1</a:t>
            </a: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. </a:t>
            </a:r>
            <a:r>
              <a:rPr lang="es-ES" sz="1600" b="1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Categoría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2</a:t>
            </a:fld>
            <a:endParaRPr lang="es-ES_trad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448CB8-FCAD-8E23-03B6-6C530C22E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E8056E-E7FC-6D02-E7ED-1ADB25CE7300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29550F-5AD6-FB95-AC7F-20455CC652F3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3E4BC700-66E5-C6AC-6FDE-1787C8E47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BDBD5EC5-5BF3-3AE7-8FDC-5D57F6CC7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3899"/>
            <a:ext cx="9144000" cy="1516063"/>
          </a:xfrm>
        </p:spPr>
        <p:txBody>
          <a:bodyPr>
            <a:normAutofit/>
          </a:bodyPr>
          <a:lstStyle/>
          <a:p>
            <a:b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2400" b="1" kern="100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START UP – PYME SOSTENIBLE</a:t>
            </a:r>
            <a:br>
              <a:rPr lang="es-ES" sz="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2. Datos de la Empresa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855120"/>
            <a:ext cx="11527971" cy="4412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Sector o Industria:</a:t>
            </a:r>
            <a:endParaRPr lang="es-ES" sz="1800" b="1" dirty="0">
              <a:solidFill>
                <a:srgbClr val="00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Nombre de la Compañía: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Dirección: 	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Población: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Web Empresa</a:t>
            </a: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8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Persona que presenta el Proyecto</a:t>
            </a:r>
            <a: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B0F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 de contacto: 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Email: 				</a:t>
            </a: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8BE1F02-6E56-A459-B398-1772CBD97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30C73A7-B718-B577-0B18-6E554DE089C9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8C0466-2F5D-03F5-5707-86A43204309E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A4D4080-2A83-F43E-6D3A-0903D34037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6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3. Resumen Ejecutivo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56DD31-0E73-031D-8B18-FB6ED3776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3FD2687-69E9-BB2D-95D4-E4FEDBD1D041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BC65712-D199-C986-E95D-B16AA034834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6770CEF0-B15B-D7CA-C6E0-2368403FB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0692C47-2B75-954B-4239-0F4FFE18401D}"/>
              </a:ext>
            </a:extLst>
          </p:cNvPr>
          <p:cNvSpPr txBox="1"/>
          <p:nvPr/>
        </p:nvSpPr>
        <p:spPr>
          <a:xfrm>
            <a:off x="500743" y="1855120"/>
            <a:ext cx="11527971" cy="70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Presentar un resumen ejecutivo con una extensión máxima de 300 palabras sobre </a:t>
            </a:r>
            <a:r>
              <a:rPr lang="es-ES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el proyecto de </a:t>
            </a: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</a:t>
            </a:r>
            <a:r>
              <a:rPr lang="es-ES" sz="180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Start</a:t>
            </a:r>
            <a:r>
              <a:rPr lang="es-ES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Up – PYME  Sostenible</a:t>
            </a: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, en relación con la huella de carbono en su Alcance 3, que persigue la empresa.</a:t>
            </a:r>
          </a:p>
        </p:txBody>
      </p:sp>
    </p:spTree>
    <p:extLst>
      <p:ext uri="{BB962C8B-B14F-4D97-AF65-F5344CB8AC3E}">
        <p14:creationId xmlns:p14="http://schemas.microsoft.com/office/powerpoint/2010/main" val="178268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Detalle sobre cómo la alta dirección ha establecido y comunicado la visión y estrategia relacionada con la creación/desarrollo de una </a:t>
            </a:r>
            <a:r>
              <a:rPr lang="es-ES" sz="160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Start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Up – PYME Sostenible en relación con la reducción de emisiones de Alcance 3.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5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Participación Directa del Ejecutivo: VISIÓN Y ESTRATEGIA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BAFA9-DF07-5CEB-F09F-1CD7E93E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CFA5BA4-3105-B6D1-19B5-ED7D2A7040D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11B2FB-BBE5-2A86-148F-6D005F9EF192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3AAC3D3-2CF9-47E0-2345-175EAE7E4A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3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486353" y="1719947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Proyectos e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specíficos, políticas o programas, relacionadas con el Alcance 3, liderados directamente por 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los emprendedores / directivos de la empresa.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Participación Directa del Emprendedor/Directivo: INICIATIVAS LIDERADAS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BAFA9-DF07-5CEB-F09F-1CD7E93E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CFA5BA4-3105-B6D1-19B5-ED7D2A7040D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11B2FB-BBE5-2A86-148F-6D005F9EF192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93F1458-650C-6455-3FEC-BF0A9DC9BF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98689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Establecimiento de metas y objetivos claros relacionados con la creación/desarrollo de una empresa sostenible y las acciones realizadas para reducir las emisiones de huella de carbono y cómo 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é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stas se han integrado en la estrategia corporativa general.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7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5. Evidencia de una </a:t>
            </a:r>
            <a:r>
              <a:rPr lang="es-ES" sz="1600" b="1" dirty="0" err="1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Start</a:t>
            </a: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Up – PYME Sostenible: OBJETIVOS A LARGO PLAZO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B4959-447D-7C23-F3D5-435CB7D63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2A958E3-903A-2AB0-86B2-CF98820AB50C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3B3507E-7EAD-7C20-DBBC-3358492EE5AB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D88ADA5-EE2B-87EE-D5FB-B4262A425D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3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Descripción de los recursos (financieros, humanos, tecnológicos) que la dirección ha comprometido para lograr estos objetivos.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5. Evidencia de Compromiso Sostenible: RECURSOS ASIGNADOS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B4959-447D-7C23-F3D5-435CB7D63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2A958E3-903A-2AB0-86B2-CF98820AB50C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3B3507E-7EAD-7C20-DBBC-3358492EE5AB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1636998F-6D86-4230-4CB9-124D829488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7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Acciones específicas tomadas para fomentar una cultura de sostenibilidad en el desarrollo de la empresa, respecto a la reducción de la huella de carbono en su Alcance 3 entre los empleados.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9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6. Comunicación y Transparencia: COMUNICACIÓN INTERNA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0AE06-8A1E-752F-ABC0-B1722455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A1D8985-20DC-A5AD-8E1E-F0F003B0EAE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F28F58-3477-2781-4FFD-29B4B136FB09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6863A959-F7FF-5F7E-955F-8978B15AFB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11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4081</TotalTime>
  <Words>714</Words>
  <Application>Microsoft Macintosh PowerPoint</Application>
  <PresentationFormat>Panorámica</PresentationFormat>
  <Paragraphs>129</Paragraphs>
  <Slides>14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MS Gothic</vt:lpstr>
      <vt:lpstr>Arial</vt:lpstr>
      <vt:lpstr>Calibri</vt:lpstr>
      <vt:lpstr>Calibri Light</vt:lpstr>
      <vt:lpstr>Source Sans Pro</vt:lpstr>
      <vt:lpstr>Verdana</vt:lpstr>
      <vt:lpstr>Tema de Office</vt:lpstr>
      <vt:lpstr> START UP – PYME SOSTENIBLE   RESUMEN EJECUTIVO DEL PROYECTO </vt:lpstr>
      <vt:lpstr> START UP – PYME SOSTENIBLE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EJECUTIVO DEL PROYECTO</dc:title>
  <dc:creator>Ramón Cabezas Navas</dc:creator>
  <cp:lastModifiedBy>Microsoft Office User</cp:lastModifiedBy>
  <cp:revision>43</cp:revision>
  <dcterms:created xsi:type="dcterms:W3CDTF">2023-02-28T12:24:31Z</dcterms:created>
  <dcterms:modified xsi:type="dcterms:W3CDTF">2024-11-14T12:40:16Z</dcterms:modified>
</cp:coreProperties>
</file>